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sldIdLst>
    <p:sldId id="320" r:id="rId2"/>
    <p:sldId id="277" r:id="rId3"/>
    <p:sldId id="282" r:id="rId4"/>
    <p:sldId id="286" r:id="rId5"/>
    <p:sldId id="287" r:id="rId6"/>
    <p:sldId id="315" r:id="rId7"/>
    <p:sldId id="316" r:id="rId8"/>
    <p:sldId id="311" r:id="rId9"/>
    <p:sldId id="312" r:id="rId10"/>
    <p:sldId id="317" r:id="rId11"/>
    <p:sldId id="318" r:id="rId12"/>
    <p:sldId id="319" r:id="rId13"/>
    <p:sldId id="321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05/07/2011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05/07/2011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2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Linha de Base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É composta de </a:t>
            </a:r>
            <a:r>
              <a:rPr lang="pt-BR" i="1" dirty="0">
                <a:solidFill>
                  <a:srgbClr val="0070C0"/>
                </a:solidFill>
              </a:rPr>
              <a:t>pontos de referência</a:t>
            </a:r>
            <a:r>
              <a:rPr lang="pt-BR" dirty="0"/>
              <a:t> a partir do qual você compara o andamento do projeto </a:t>
            </a:r>
            <a:r>
              <a:rPr lang="pt-BR" dirty="0" smtClean="0"/>
              <a:t>real.</a:t>
            </a:r>
          </a:p>
          <a:p>
            <a:r>
              <a:rPr lang="pt-BR" dirty="0" smtClean="0"/>
              <a:t>Deve incluir </a:t>
            </a:r>
            <a:r>
              <a:rPr lang="pt-BR" dirty="0"/>
              <a:t>as </a:t>
            </a:r>
            <a:r>
              <a:rPr lang="pt-BR" i="1" dirty="0">
                <a:solidFill>
                  <a:srgbClr val="0070C0"/>
                </a:solidFill>
              </a:rPr>
              <a:t>melhores estimativas</a:t>
            </a:r>
            <a:r>
              <a:rPr lang="pt-BR" dirty="0"/>
              <a:t> para a </a:t>
            </a:r>
            <a:r>
              <a:rPr lang="pt-BR" i="1" dirty="0">
                <a:solidFill>
                  <a:srgbClr val="0070C0"/>
                </a:solidFill>
              </a:rPr>
              <a:t>duração de tarefas</a:t>
            </a:r>
            <a:r>
              <a:rPr lang="pt-BR" dirty="0"/>
              <a:t>, as </a:t>
            </a:r>
            <a:r>
              <a:rPr lang="pt-BR" i="1" dirty="0">
                <a:solidFill>
                  <a:srgbClr val="0070C0"/>
                </a:solidFill>
              </a:rPr>
              <a:t>datas de início e de término</a:t>
            </a:r>
            <a:r>
              <a:rPr lang="pt-BR" dirty="0"/>
              <a:t>, os </a:t>
            </a:r>
            <a:r>
              <a:rPr lang="pt-BR" i="1" dirty="0">
                <a:solidFill>
                  <a:srgbClr val="0070C0"/>
                </a:solidFill>
              </a:rPr>
              <a:t>custos</a:t>
            </a:r>
            <a:r>
              <a:rPr lang="pt-BR" dirty="0"/>
              <a:t> e outras </a:t>
            </a:r>
            <a:r>
              <a:rPr lang="pt-BR" i="1" dirty="0">
                <a:solidFill>
                  <a:srgbClr val="0070C0"/>
                </a:solidFill>
              </a:rPr>
              <a:t>variáveis</a:t>
            </a:r>
            <a:r>
              <a:rPr lang="pt-BR" dirty="0"/>
              <a:t> do projeto que você deseja monitorar. </a:t>
            </a:r>
            <a:endParaRPr lang="pt-BR" dirty="0" smtClean="0"/>
          </a:p>
          <a:p>
            <a:r>
              <a:rPr lang="pt-BR" dirty="0"/>
              <a:t>As informações da </a:t>
            </a:r>
            <a:r>
              <a:rPr lang="pt-BR" i="1" dirty="0">
                <a:solidFill>
                  <a:srgbClr val="0070C0"/>
                </a:solidFill>
              </a:rPr>
              <a:t>linha de base</a:t>
            </a:r>
            <a:r>
              <a:rPr lang="pt-BR" dirty="0"/>
              <a:t> que constantemente diferem dos </a:t>
            </a:r>
            <a:r>
              <a:rPr lang="pt-BR" i="1" dirty="0">
                <a:solidFill>
                  <a:srgbClr val="0070C0"/>
                </a:solidFill>
              </a:rPr>
              <a:t>dados atuais </a:t>
            </a:r>
            <a:r>
              <a:rPr lang="pt-BR" dirty="0"/>
              <a:t>indicam que o seu </a:t>
            </a:r>
            <a:r>
              <a:rPr lang="pt-BR" i="1" dirty="0">
                <a:solidFill>
                  <a:srgbClr val="0070C0"/>
                </a:solidFill>
              </a:rPr>
              <a:t>plano original não é exato</a:t>
            </a:r>
            <a:r>
              <a:rPr lang="pt-BR" dirty="0"/>
              <a:t>. </a:t>
            </a:r>
            <a:endParaRPr lang="pt-BR" dirty="0" smtClean="0"/>
          </a:p>
          <a:p>
            <a:r>
              <a:rPr lang="pt-BR" dirty="0" smtClean="0"/>
              <a:t>Geralmente</a:t>
            </a:r>
            <a:r>
              <a:rPr lang="pt-BR" dirty="0"/>
              <a:t>, essa diferença ocorrerá se o escopo ou a natureza do projeto tiver sido alterada. 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572345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Linha de Base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Se os participantes do projeto concordarem que a diferença justifica isso, será possível modificar ou refazer a linha de base a qualquer momento durante o projeto.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74364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9 e 10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2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 smtClean="0"/>
              <a:t>BERNARDES</a:t>
            </a:r>
            <a:r>
              <a:rPr lang="pt-BR" sz="2400" dirty="0"/>
              <a:t>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</a:p>
          <a:p>
            <a:r>
              <a:rPr lang="pt-BR" sz="2400" dirty="0"/>
              <a:t>MICROSOFT. Sobre linhas de base. </a:t>
            </a:r>
            <a:r>
              <a:rPr lang="pt-BR" sz="2400" b="1" dirty="0"/>
              <a:t>Microsoft Office</a:t>
            </a:r>
            <a:r>
              <a:rPr lang="pt-BR" sz="2400" dirty="0"/>
              <a:t>. Disponível em: &lt;http://office.microsoft.com/pt-br/project-help/sobre-linhas-de-base-HP001041937.aspx&gt;. Acesso em: 04 Abril 2011.</a:t>
            </a:r>
          </a:p>
          <a:p>
            <a:endParaRPr lang="pt-BR" sz="2400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5271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06 – Trabalho com Horas Extras e Controle de Custos.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Controle de Horas Extras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 utilização de horas extras permite a redução de uma determinada atividade.</a:t>
            </a:r>
          </a:p>
          <a:p>
            <a:r>
              <a:rPr lang="pt-BR" dirty="0" smtClean="0"/>
              <a:t>O trabalho com horas extras no Project é possível através das visualizações </a:t>
            </a:r>
            <a:r>
              <a:rPr lang="pt-BR" i="1" dirty="0" smtClean="0"/>
              <a:t>Uso do recurso</a:t>
            </a:r>
            <a:r>
              <a:rPr lang="pt-BR" dirty="0" smtClean="0"/>
              <a:t> ou </a:t>
            </a:r>
            <a:r>
              <a:rPr lang="pt-BR" i="1" dirty="0" smtClean="0"/>
              <a:t>Uso da tarefa</a:t>
            </a:r>
            <a:r>
              <a:rPr lang="pt-BR" dirty="0" smtClean="0"/>
              <a:t>.</a:t>
            </a:r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2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7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Controle de Custos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 Project </a:t>
            </a:r>
            <a:r>
              <a:rPr lang="pt-BR" dirty="0" smtClean="0"/>
              <a:t>permite </a:t>
            </a:r>
            <a:r>
              <a:rPr lang="pt-BR" dirty="0" smtClean="0"/>
              <a:t>o controle dos custos do projeto.</a:t>
            </a:r>
          </a:p>
          <a:p>
            <a:r>
              <a:rPr lang="pt-BR" dirty="0" smtClean="0"/>
              <a:t>Cada recurso associado à tarefa compõe o custo para a execução da tarefa.</a:t>
            </a:r>
          </a:p>
          <a:p>
            <a:r>
              <a:rPr lang="pt-BR" dirty="0" smtClean="0"/>
              <a:t>Para acessar os custos do projeto é necessário exibir a tabela de custos.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78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Tabela: Custo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Possibilita a visualização dos custos do projeto.</a:t>
            </a:r>
          </a:p>
          <a:p>
            <a:r>
              <a:rPr lang="pt-BR" dirty="0" smtClean="0"/>
              <a:t>Possui os seguintes campos:</a:t>
            </a:r>
          </a:p>
          <a:p>
            <a:pPr lvl="1"/>
            <a:r>
              <a:rPr lang="pt-BR" dirty="0" smtClean="0"/>
              <a:t>Custo fixo</a:t>
            </a:r>
          </a:p>
          <a:p>
            <a:pPr lvl="2"/>
            <a:r>
              <a:rPr lang="pt-BR" dirty="0" smtClean="0"/>
              <a:t>Exibe o custo fixo para a execução de uma tarefa.</a:t>
            </a:r>
          </a:p>
          <a:p>
            <a:pPr lvl="2"/>
            <a:r>
              <a:rPr lang="pt-BR" dirty="0" smtClean="0"/>
              <a:t>Exemplo: serviço terceirizado.</a:t>
            </a:r>
          </a:p>
          <a:p>
            <a:pPr lvl="1"/>
            <a:r>
              <a:rPr lang="pt-BR" dirty="0" smtClean="0"/>
              <a:t>Acumulação do custo fixo</a:t>
            </a:r>
          </a:p>
          <a:p>
            <a:pPr lvl="2"/>
            <a:r>
              <a:rPr lang="pt-BR" dirty="0" smtClean="0"/>
              <a:t>Indica a forma como o custo fixo será acumulado.</a:t>
            </a:r>
          </a:p>
          <a:p>
            <a:pPr lvl="2"/>
            <a:r>
              <a:rPr lang="pt-BR" dirty="0" smtClean="0"/>
              <a:t>Existem três opções disponíveis: </a:t>
            </a:r>
          </a:p>
          <a:p>
            <a:pPr lvl="3"/>
            <a:r>
              <a:rPr lang="pt-BR" dirty="0" smtClean="0"/>
              <a:t>Início: todo o custo é aplicado quando a tarefa se inicia.</a:t>
            </a:r>
          </a:p>
          <a:p>
            <a:pPr lvl="3"/>
            <a:r>
              <a:rPr lang="pt-BR" dirty="0" smtClean="0"/>
              <a:t>Rateado: o custo é acumulado ao logo da existência da tarefa.</a:t>
            </a:r>
          </a:p>
          <a:p>
            <a:pPr lvl="3"/>
            <a:r>
              <a:rPr lang="pt-BR" dirty="0" smtClean="0"/>
              <a:t>Fim: todo o custo é aplicado quando a tarefa termina.</a:t>
            </a:r>
          </a:p>
        </p:txBody>
      </p:sp>
    </p:spTree>
    <p:extLst>
      <p:ext uri="{BB962C8B-B14F-4D97-AF65-F5344CB8AC3E}">
        <p14:creationId xmlns:p14="http://schemas.microsoft.com/office/powerpoint/2010/main" val="2665673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Tabela: Custo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pt-BR" dirty="0"/>
              <a:t>Custo total</a:t>
            </a:r>
          </a:p>
          <a:p>
            <a:pPr lvl="2"/>
            <a:r>
              <a:rPr lang="pt-BR" dirty="0"/>
              <a:t>Exibe o custo total da </a:t>
            </a:r>
            <a:r>
              <a:rPr lang="pt-BR" dirty="0" smtClean="0"/>
              <a:t>tarefa.</a:t>
            </a:r>
          </a:p>
          <a:p>
            <a:pPr lvl="1"/>
            <a:r>
              <a:rPr lang="pt-BR" dirty="0" smtClean="0"/>
              <a:t>Linha de base</a:t>
            </a:r>
          </a:p>
          <a:p>
            <a:pPr lvl="2"/>
            <a:r>
              <a:rPr lang="pt-BR" dirty="0" smtClean="0"/>
              <a:t>Exibe os custos das tarefas quando a primeira linha de base foi salva.</a:t>
            </a:r>
          </a:p>
          <a:p>
            <a:pPr lvl="2"/>
            <a:r>
              <a:rPr lang="pt-BR" dirty="0" smtClean="0"/>
              <a:t>Se não existe atribuição de recursos quando a linha de base foi definida, o valor será zero.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6914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 smtClean="0"/>
              <a:t>Parte </a:t>
            </a:r>
            <a:r>
              <a:rPr lang="pt-BR" b="1" dirty="0"/>
              <a:t>8</a:t>
            </a:r>
          </a:p>
          <a:p>
            <a:pPr lvl="1"/>
            <a:endParaRPr lang="pt-BR" b="1" dirty="0" smtClean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12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Linha de Base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Define o conjunto </a:t>
            </a:r>
            <a:r>
              <a:rPr lang="pt-BR" dirty="0"/>
              <a:t>de </a:t>
            </a:r>
            <a:r>
              <a:rPr lang="pt-BR" i="1" dirty="0">
                <a:solidFill>
                  <a:srgbClr val="0070C0"/>
                </a:solidFill>
              </a:rPr>
              <a:t>datas de início e de término originais</a:t>
            </a:r>
            <a:r>
              <a:rPr lang="pt-BR" dirty="0"/>
              <a:t>, </a:t>
            </a:r>
            <a:r>
              <a:rPr lang="pt-BR" i="1" dirty="0">
                <a:solidFill>
                  <a:srgbClr val="0070C0"/>
                </a:solidFill>
              </a:rPr>
              <a:t>durações</a:t>
            </a:r>
            <a:r>
              <a:rPr lang="pt-BR" dirty="0"/>
              <a:t>, </a:t>
            </a:r>
            <a:r>
              <a:rPr lang="pt-BR" i="1" dirty="0">
                <a:solidFill>
                  <a:srgbClr val="0070C0"/>
                </a:solidFill>
              </a:rPr>
              <a:t>trabalho</a:t>
            </a:r>
            <a:r>
              <a:rPr lang="pt-BR" dirty="0"/>
              <a:t> e </a:t>
            </a:r>
            <a:r>
              <a:rPr lang="pt-BR" i="1" dirty="0">
                <a:solidFill>
                  <a:srgbClr val="0070C0"/>
                </a:solidFill>
              </a:rPr>
              <a:t>estimativas de custo</a:t>
            </a:r>
            <a:r>
              <a:rPr lang="pt-BR" dirty="0"/>
              <a:t> salvos após você ter concluído e feito o </a:t>
            </a:r>
            <a:r>
              <a:rPr lang="pt-BR" i="1" dirty="0">
                <a:solidFill>
                  <a:srgbClr val="0070C0"/>
                </a:solidFill>
              </a:rPr>
              <a:t>ajuste fino </a:t>
            </a:r>
            <a:r>
              <a:rPr lang="pt-BR" dirty="0"/>
              <a:t>do plano do </a:t>
            </a:r>
            <a:r>
              <a:rPr lang="pt-BR" dirty="0" smtClean="0"/>
              <a:t>projeto.</a:t>
            </a:r>
          </a:p>
          <a:p>
            <a:r>
              <a:rPr lang="pt-BR" dirty="0" smtClean="0"/>
              <a:t>Deve ser definida </a:t>
            </a:r>
            <a:r>
              <a:rPr lang="pt-BR" i="1" dirty="0">
                <a:solidFill>
                  <a:srgbClr val="0070C0"/>
                </a:solidFill>
              </a:rPr>
              <a:t>antes</a:t>
            </a:r>
            <a:r>
              <a:rPr lang="pt-BR" dirty="0" smtClean="0"/>
              <a:t> do </a:t>
            </a:r>
            <a:r>
              <a:rPr lang="pt-BR" i="1" dirty="0">
                <a:solidFill>
                  <a:srgbClr val="0070C0"/>
                </a:solidFill>
              </a:rPr>
              <a:t>início</a:t>
            </a:r>
            <a:r>
              <a:rPr lang="pt-BR" dirty="0" smtClean="0"/>
              <a:t> do projeto.</a:t>
            </a:r>
          </a:p>
          <a:p>
            <a:r>
              <a:rPr lang="pt-BR" dirty="0" smtClean="0"/>
              <a:t>Serve como </a:t>
            </a:r>
            <a:r>
              <a:rPr lang="pt-BR" i="1" dirty="0">
                <a:solidFill>
                  <a:srgbClr val="0070C0"/>
                </a:solidFill>
              </a:rPr>
              <a:t>referência</a:t>
            </a:r>
            <a:r>
              <a:rPr lang="pt-BR" dirty="0" smtClean="0"/>
              <a:t> </a:t>
            </a:r>
            <a:r>
              <a:rPr lang="pt-BR" i="1" dirty="0">
                <a:solidFill>
                  <a:srgbClr val="0070C0"/>
                </a:solidFill>
              </a:rPr>
              <a:t>principal</a:t>
            </a:r>
            <a:r>
              <a:rPr lang="pt-BR" dirty="0"/>
              <a:t> a partir do qual você mede as alterações efetuadas no </a:t>
            </a:r>
            <a:r>
              <a:rPr lang="pt-BR" dirty="0" smtClean="0"/>
              <a:t>projeto.</a:t>
            </a:r>
          </a:p>
        </p:txBody>
      </p:sp>
    </p:spTree>
    <p:extLst>
      <p:ext uri="{BB962C8B-B14F-4D97-AF65-F5344CB8AC3E}">
        <p14:creationId xmlns:p14="http://schemas.microsoft.com/office/powerpoint/2010/main" val="3227539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1468</TotalTime>
  <Words>510</Words>
  <Application>Microsoft Office PowerPoint</Application>
  <PresentationFormat>Apresentação na tela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Origem</vt:lpstr>
      <vt:lpstr>Project 2010</vt:lpstr>
      <vt:lpstr>Tema</vt:lpstr>
      <vt:lpstr>Controle de Horas Extras</vt:lpstr>
      <vt:lpstr>Exercício</vt:lpstr>
      <vt:lpstr>Controle de Custos</vt:lpstr>
      <vt:lpstr>Tabela: Custo</vt:lpstr>
      <vt:lpstr>Tabela: Custo</vt:lpstr>
      <vt:lpstr>Exercício</vt:lpstr>
      <vt:lpstr>Linha de Base</vt:lpstr>
      <vt:lpstr>Linha de Base</vt:lpstr>
      <vt:lpstr>Linha de Base</vt:lpstr>
      <vt:lpstr>Exercício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169</cp:revision>
  <dcterms:created xsi:type="dcterms:W3CDTF">2011-02-07T12:21:57Z</dcterms:created>
  <dcterms:modified xsi:type="dcterms:W3CDTF">2011-07-05T13:47:50Z</dcterms:modified>
</cp:coreProperties>
</file>